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60" r:id="rId4"/>
    <p:sldId id="317" r:id="rId5"/>
    <p:sldId id="261" r:id="rId6"/>
    <p:sldId id="318" r:id="rId7"/>
    <p:sldId id="292" r:id="rId8"/>
    <p:sldId id="262" r:id="rId9"/>
    <p:sldId id="291" r:id="rId10"/>
    <p:sldId id="313" r:id="rId11"/>
    <p:sldId id="299" r:id="rId12"/>
    <p:sldId id="314" r:id="rId13"/>
    <p:sldId id="300" r:id="rId14"/>
    <p:sldId id="296" r:id="rId15"/>
    <p:sldId id="309" r:id="rId16"/>
    <p:sldId id="315" r:id="rId17"/>
    <p:sldId id="316" r:id="rId18"/>
    <p:sldId id="263" r:id="rId19"/>
    <p:sldId id="302" r:id="rId20"/>
    <p:sldId id="306" r:id="rId21"/>
    <p:sldId id="305" r:id="rId22"/>
    <p:sldId id="303" r:id="rId23"/>
    <p:sldId id="311" r:id="rId24"/>
    <p:sldId id="312" r:id="rId25"/>
    <p:sldId id="308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5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ac84712d4e4507e" providerId="LiveId" clId="{44E7AA02-18D8-41B3-AFCA-582E1BDC204D}"/>
    <pc:docChg chg="modSld">
      <pc:chgData name="" userId="aac84712d4e4507e" providerId="LiveId" clId="{44E7AA02-18D8-41B3-AFCA-582E1BDC204D}" dt="2021-02-17T07:54:41.936" v="3" actId="20577"/>
      <pc:docMkLst>
        <pc:docMk/>
      </pc:docMkLst>
      <pc:sldChg chg="modSp modAnim">
        <pc:chgData name="" userId="aac84712d4e4507e" providerId="LiveId" clId="{44E7AA02-18D8-41B3-AFCA-582E1BDC204D}" dt="2021-02-17T07:54:41.936" v="3" actId="20577"/>
        <pc:sldMkLst>
          <pc:docMk/>
          <pc:sldMk cId="2352558261" sldId="256"/>
        </pc:sldMkLst>
        <pc:spChg chg="mod">
          <ac:chgData name="" userId="aac84712d4e4507e" providerId="LiveId" clId="{44E7AA02-18D8-41B3-AFCA-582E1BDC204D}" dt="2021-02-17T07:54:41.936" v="3" actId="20577"/>
          <ac:spMkLst>
            <pc:docMk/>
            <pc:sldMk cId="2352558261" sldId="256"/>
            <ac:spMk id="10" creationId="{8C839D8C-C6D1-4756-9827-ABC6F1E82B1E}"/>
          </ac:spMkLst>
        </pc:spChg>
      </pc:sldChg>
    </pc:docChg>
  </pc:docChgLst>
  <pc:docChgLst>
    <pc:chgData userId="aac84712d4e4507e" providerId="LiveId" clId="{205A949F-55E9-41D7-A920-21335C4AA485}"/>
    <pc:docChg chg="delSld">
      <pc:chgData name="" userId="aac84712d4e4507e" providerId="LiveId" clId="{205A949F-55E9-41D7-A920-21335C4AA485}" dt="2021-02-17T08:01:08.578" v="0" actId="2696"/>
      <pc:docMkLst>
        <pc:docMk/>
      </pc:docMkLst>
      <pc:sldChg chg="del">
        <pc:chgData name="" userId="aac84712d4e4507e" providerId="LiveId" clId="{205A949F-55E9-41D7-A920-21335C4AA485}" dt="2021-02-17T08:01:08.578" v="0" actId="2696"/>
        <pc:sldMkLst>
          <pc:docMk/>
          <pc:sldMk cId="2250758393" sldId="31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D5599C-B3B4-4991-8640-64FEBB70901B}" type="doc">
      <dgm:prSet loTypeId="urn:microsoft.com/office/officeart/2005/8/layout/vProcess5" loCatId="process" qsTypeId="urn:microsoft.com/office/officeart/2005/8/quickstyle/simple4" qsCatId="simple" csTypeId="urn:microsoft.com/office/officeart/2005/8/colors/accent3_4" csCatId="accent3" phldr="1"/>
      <dgm:spPr/>
      <dgm:t>
        <a:bodyPr/>
        <a:lstStyle/>
        <a:p>
          <a:endParaRPr lang="zh-TW" altLang="en-US"/>
        </a:p>
      </dgm:t>
    </dgm:pt>
    <dgm:pt modelId="{A6F7656A-7B34-445F-AD73-0FBC9232595B}" type="pres">
      <dgm:prSet presAssocID="{9DD5599C-B3B4-4991-8640-64FEBB70901B}" presName="outerComposite" presStyleCnt="0">
        <dgm:presLayoutVars>
          <dgm:chMax val="5"/>
          <dgm:dir/>
          <dgm:resizeHandles val="exact"/>
        </dgm:presLayoutVars>
      </dgm:prSet>
      <dgm:spPr/>
    </dgm:pt>
    <dgm:pt modelId="{7D9C5152-A9ED-4EA6-9F4F-EFB64D2E15E5}" type="pres">
      <dgm:prSet presAssocID="{9DD5599C-B3B4-4991-8640-64FEBB70901B}" presName="dummyMaxCanvas" presStyleCnt="0">
        <dgm:presLayoutVars/>
      </dgm:prSet>
      <dgm:spPr/>
    </dgm:pt>
  </dgm:ptLst>
  <dgm:cxnLst>
    <dgm:cxn modelId="{B6ABE371-38B9-4400-B731-14966DE16E64}" type="presOf" srcId="{9DD5599C-B3B4-4991-8640-64FEBB70901B}" destId="{A6F7656A-7B34-445F-AD73-0FBC9232595B}" srcOrd="0" destOrd="0" presId="urn:microsoft.com/office/officeart/2005/8/layout/vProcess5"/>
    <dgm:cxn modelId="{397C5201-6C7E-43F1-A6D6-F97BA9685753}" type="presParOf" srcId="{A6F7656A-7B34-445F-AD73-0FBC9232595B}" destId="{7D9C5152-A9ED-4EA6-9F4F-EFB64D2E15E5}" srcOrd="0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6566E-A135-47C5-B666-D77ED219465C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E1E66-0EA3-46B4-8216-B1B8BE711F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9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0BAA7-22A5-49C2-BA97-E6B0C9CFDA3C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F56C-685E-485A-BF04-BF746545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84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170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Kinect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取得彩色影像，經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演算法框出所有訓練過後的物品，選取一項欲夾起的物品，儲存在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系統與</a:t>
            </a:r>
            <a:r>
              <a:rPr lang="en-US" altLang="zh-TW" dirty="0">
                <a:latin typeface="微軟正黑體" panose="020B0604030504040204" pitchFamily="34" charset="-120"/>
              </a:rPr>
              <a:t>Linux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虛擬機內的共用資料夾。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900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Sitka Text" panose="02000505000000020004" pitchFamily="2" charset="0"/>
                <a:ea typeface="標楷體" panose="03000509000000000000" pitchFamily="65" charset="-120"/>
              </a:rPr>
              <a:t>◎</a:t>
            </a:r>
            <a:r>
              <a:rPr lang="zh-TW" altLang="en-US" dirty="0"/>
              <a:t>將共用資料夾內的深度與彩度影像轉成</a:t>
            </a:r>
            <a:r>
              <a:rPr lang="en-US" altLang="zh-TW" dirty="0"/>
              <a:t>GQCNN</a:t>
            </a:r>
            <a:r>
              <a:rPr lang="zh-TW" altLang="en-US" dirty="0"/>
              <a:t>演算法讀取的檔案類型，經內部演算法，找出最佳抓取點，將物品抓取點的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座標以及旋轉角度輸出。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848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Sitka Text" panose="02000505000000020004" pitchFamily="2" charset="0"/>
                <a:ea typeface="標楷體" panose="03000509000000000000" pitchFamily="65" charset="-120"/>
              </a:rPr>
              <a:t>◎</a:t>
            </a:r>
            <a:r>
              <a:rPr lang="zh-TW" altLang="en-US" dirty="0"/>
              <a:t>將收到的</a:t>
            </a:r>
            <a:r>
              <a:rPr lang="en-US" altLang="zh-TW" dirty="0"/>
              <a:t>X,Y</a:t>
            </a:r>
            <a:r>
              <a:rPr lang="zh-TW" altLang="en-US" dirty="0"/>
              <a:t>座標及旋轉角度等資訊透過</a:t>
            </a:r>
            <a:r>
              <a:rPr lang="en-US" altLang="zh-TW" dirty="0"/>
              <a:t>TCP</a:t>
            </a:r>
            <a:r>
              <a:rPr lang="zh-TW" altLang="en-US" dirty="0"/>
              <a:t>傳到機械手臂，進行數學公式運算，機器手臂移動至物體實際位置進行抓取。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01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248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68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人口老化的問題日益嚴重，再加上為了幫助殘疾傷友的目的，本研究希望設計一臺基於深度學習之輔助取物機器人，讓行動不便的老人或無法行走之殘疾傷友，可以藉由智慧型移動裝置，幫助他們拿取遠處之物品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98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692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此輔助取物控制系統中心為一臺高效能筆記型電腦，連接立體視覺感測器，用以獲得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影像資訊，分析影像取得最佳抓取點；連接機多軸機械手臂並加以控制，將分析出的抓取點傳到電腦，換算成機械手臂座標，用以抓取指定物品。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98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38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呈現實驗結果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621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接下來一一說明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21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2F2F2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l="68594" t="65577" b="15737"/>
          <a:stretch/>
        </p:blipFill>
        <p:spPr>
          <a:xfrm flipH="1">
            <a:off x="6642340" y="0"/>
            <a:ext cx="5549660" cy="33029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2551530" flipH="1">
            <a:off x="-4745853" y="3397661"/>
            <a:ext cx="8537070" cy="2772836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21801" y="452077"/>
            <a:ext cx="5948398" cy="59538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97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5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87A95-FA15-4F32-A911-58F66456A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0B24140-F465-42A0-958E-4575D1201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A18939-52FC-4A28-B5BE-DF11C447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6BA9-432D-4E71-B5B9-E617F481AF5B}" type="datetimeFigureOut">
              <a:rPr lang="zh-TW" altLang="en-US" smtClean="0"/>
              <a:t>2021/2/17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1A72D0-831E-420F-8F6C-B6C708D36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7DFE97-B219-44C9-A036-A0DC37A5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6AE3-3497-4031-B795-147D6B183C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14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/>
          <a:srcRect t="76969" r="2435"/>
          <a:stretch/>
        </p:blipFill>
        <p:spPr>
          <a:xfrm>
            <a:off x="1152584" y="-43543"/>
            <a:ext cx="9646045" cy="2279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750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735537" y="232818"/>
            <a:ext cx="2797234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rPr>
              <a:t>Add You Text Here Add You Text Here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735537" y="473127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请在此处添加标题</a:t>
            </a:r>
          </a:p>
        </p:txBody>
      </p:sp>
      <p:sp>
        <p:nvSpPr>
          <p:cNvPr id="5" name="矩形 4"/>
          <p:cNvSpPr/>
          <p:nvPr userDrawn="1"/>
        </p:nvSpPr>
        <p:spPr>
          <a:xfrm flipH="1">
            <a:off x="690113" y="293298"/>
            <a:ext cx="45719" cy="5520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/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602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1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66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825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C512-946F-491C-A78E-B874D25DDF2C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78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C512-946F-491C-A78E-B874D25DDF2C}" type="datetimeFigureOut">
              <a:rPr lang="zh-CN" altLang="en-US" smtClean="0"/>
              <a:t>2021/2/17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62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532124" y="1817325"/>
            <a:ext cx="5127750" cy="240065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基於深度學習之輔助取物控制系統</a:t>
            </a:r>
            <a:br>
              <a:rPr lang="en-US" altLang="zh-TW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4B55A2-CE4C-4E21-88B6-165B86513B71}"/>
              </a:ext>
            </a:extLst>
          </p:cNvPr>
          <p:cNvSpPr txBox="1"/>
          <p:nvPr/>
        </p:nvSpPr>
        <p:spPr>
          <a:xfrm>
            <a:off x="3238498" y="3538994"/>
            <a:ext cx="571500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Deep-Learning-Based 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Assistant 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Fetching 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System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839D8C-C6D1-4756-9827-ABC6F1E82B1E}"/>
              </a:ext>
            </a:extLst>
          </p:cNvPr>
          <p:cNvSpPr txBox="1"/>
          <p:nvPr/>
        </p:nvSpPr>
        <p:spPr>
          <a:xfrm>
            <a:off x="4977744" y="4633902"/>
            <a:ext cx="2236510" cy="917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指導教授：鄭穎仁</a:t>
            </a:r>
            <a:endParaRPr lang="en-US" altLang="zh-TW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25000"/>
              </a:lnSpc>
            </a:pPr>
            <a:endParaRPr lang="en-US" altLang="zh-CN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4105870</a:t>
            </a:r>
            <a:r>
              <a:rPr lang="en-US" altLang="zh-TW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40</a:t>
            </a:r>
            <a:r>
              <a:rPr lang="zh-TW" altLang="en-US" sz="12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電機三 詹閎棋</a:t>
            </a:r>
            <a:endParaRPr lang="zh-CN" altLang="en-US" sz="12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5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 animBg="1"/>
          <p:bldP spid="1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FDE7E9B5-BFC6-4F7D-9E3D-24D128EF2FBA}"/>
              </a:ext>
            </a:extLst>
          </p:cNvPr>
          <p:cNvSpPr/>
          <p:nvPr/>
        </p:nvSpPr>
        <p:spPr>
          <a:xfrm>
            <a:off x="940064" y="1372363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55B84B3-D059-4BD9-ABAF-295BD009D940}"/>
              </a:ext>
            </a:extLst>
          </p:cNvPr>
          <p:cNvCxnSpPr>
            <a:stCxn id="2" idx="6"/>
          </p:cNvCxnSpPr>
          <p:nvPr/>
        </p:nvCxnSpPr>
        <p:spPr>
          <a:xfrm>
            <a:off x="1745282" y="1774972"/>
            <a:ext cx="468781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DA41C4A-7131-4D71-BA18-3FA8656ABED8}"/>
              </a:ext>
            </a:extLst>
          </p:cNvPr>
          <p:cNvGrpSpPr/>
          <p:nvPr/>
        </p:nvGrpSpPr>
        <p:grpSpPr>
          <a:xfrm>
            <a:off x="2313065" y="1427972"/>
            <a:ext cx="3551959" cy="582135"/>
            <a:chOff x="2136461" y="1993722"/>
            <a:chExt cx="3551959" cy="58213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C76619-5CF3-4512-BBCE-4A8D3A53D22D}"/>
                </a:ext>
              </a:extLst>
            </p:cNvPr>
            <p:cNvSpPr txBox="1"/>
            <p:nvPr/>
          </p:nvSpPr>
          <p:spPr>
            <a:xfrm>
              <a:off x="2136462" y="2280712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+mn-lt"/>
                </a:rPr>
                <a:t>Kinect</a:t>
              </a:r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+mn-lt"/>
                </a:rPr>
                <a:t>攝影機，彩度與深度資訊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6149DDD-5420-4549-857F-40E5FCDCB9E3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獲取影像來源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7BE08446-A534-44AF-A138-41D8E092F18F}"/>
              </a:ext>
            </a:extLst>
          </p:cNvPr>
          <p:cNvSpPr/>
          <p:nvPr/>
        </p:nvSpPr>
        <p:spPr>
          <a:xfrm>
            <a:off x="1342673" y="2329294"/>
            <a:ext cx="9401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1920*1080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的彩度影像資訊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dirty="0">
                <a:latin typeface="微軟正黑體" panose="020B0604030504040204" pitchFamily="34" charset="-120"/>
              </a:rPr>
              <a:t>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512*424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的深度影像資訊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Kinect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攝影機會有物體距離過近無法產生深度影像，需調整到適當的距離</a:t>
            </a:r>
          </a:p>
        </p:txBody>
      </p:sp>
      <p:pic>
        <p:nvPicPr>
          <p:cNvPr id="39" name="Picture 2" descr="C:\Users\user\Pictures\kinect.jpg">
            <a:extLst>
              <a:ext uri="{FF2B5EF4-FFF2-40B4-BE49-F238E27FC236}">
                <a16:creationId xmlns:a16="http://schemas.microsoft.com/office/drawing/2014/main" id="{9E695F53-0A84-4220-82E0-F1916E7D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39" y="3734090"/>
            <a:ext cx="4597570" cy="25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21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FDE7E9B5-BFC6-4F7D-9E3D-24D128EF2FBA}"/>
              </a:ext>
            </a:extLst>
          </p:cNvPr>
          <p:cNvSpPr/>
          <p:nvPr/>
        </p:nvSpPr>
        <p:spPr>
          <a:xfrm>
            <a:off x="940064" y="1372363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55B84B3-D059-4BD9-ABAF-295BD009D940}"/>
              </a:ext>
            </a:extLst>
          </p:cNvPr>
          <p:cNvCxnSpPr>
            <a:stCxn id="2" idx="6"/>
          </p:cNvCxnSpPr>
          <p:nvPr/>
        </p:nvCxnSpPr>
        <p:spPr>
          <a:xfrm>
            <a:off x="1745282" y="1774972"/>
            <a:ext cx="468781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DA41C4A-7131-4D71-BA18-3FA8656ABED8}"/>
              </a:ext>
            </a:extLst>
          </p:cNvPr>
          <p:cNvGrpSpPr/>
          <p:nvPr/>
        </p:nvGrpSpPr>
        <p:grpSpPr>
          <a:xfrm>
            <a:off x="2313065" y="1427972"/>
            <a:ext cx="3551959" cy="582135"/>
            <a:chOff x="2136461" y="1993722"/>
            <a:chExt cx="3551959" cy="58213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C76619-5CF3-4512-BBCE-4A8D3A53D22D}"/>
                </a:ext>
              </a:extLst>
            </p:cNvPr>
            <p:cNvSpPr txBox="1"/>
            <p:nvPr/>
          </p:nvSpPr>
          <p:spPr>
            <a:xfrm>
              <a:off x="2136462" y="2280712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Kinect</a:t>
              </a:r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攝影機，彩度與深度資訊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6149DDD-5420-4549-857F-40E5FCDCB9E3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獲取影像來源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8BC981ED-A034-4DED-9B04-C2D257F1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57" y="3001324"/>
            <a:ext cx="4332514" cy="358786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D424195-8C79-4D00-8E74-4FC012CB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10" y="3001323"/>
            <a:ext cx="4332514" cy="35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D8D518A-3B8D-4795-AC8C-55090EAA69E1}"/>
              </a:ext>
            </a:extLst>
          </p:cNvPr>
          <p:cNvSpPr/>
          <p:nvPr/>
        </p:nvSpPr>
        <p:spPr>
          <a:xfrm>
            <a:off x="869096" y="1372363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B8AB2FA-C305-44D7-8CFA-27DFEB9D20B5}"/>
              </a:ext>
            </a:extLst>
          </p:cNvPr>
          <p:cNvCxnSpPr>
            <a:stCxn id="4" idx="6"/>
          </p:cNvCxnSpPr>
          <p:nvPr/>
        </p:nvCxnSpPr>
        <p:spPr>
          <a:xfrm>
            <a:off x="1674314" y="1774972"/>
            <a:ext cx="468781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ED82E1-1F8B-41EE-8AA6-56EE223DD9F5}"/>
              </a:ext>
            </a:extLst>
          </p:cNvPr>
          <p:cNvGrpSpPr/>
          <p:nvPr/>
        </p:nvGrpSpPr>
        <p:grpSpPr>
          <a:xfrm>
            <a:off x="2242097" y="1494331"/>
            <a:ext cx="3551959" cy="584211"/>
            <a:chOff x="2136461" y="1993722"/>
            <a:chExt cx="3551959" cy="58421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A2F0AB0-A5E1-48CB-8A0C-1CFFCD2C662F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YOLO</a:t>
              </a:r>
              <a:r>
                <a:rPr kumimoji="1"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演算法的捲積神經網路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DC36748-6881-4604-BB95-878DE6399D96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尋找物品在二維圖片中的位置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4AF9471-8BC8-44BC-8605-4504075BBC8D}"/>
              </a:ext>
            </a:extLst>
          </p:cNvPr>
          <p:cNvSpPr/>
          <p:nvPr/>
        </p:nvSpPr>
        <p:spPr>
          <a:xfrm>
            <a:off x="1324738" y="2257218"/>
            <a:ext cx="9557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yolo(you only look once)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可以快速的找到訓練過的物體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演算法，可以辨識出目標物品在彩度影像中的位置，然後將它歸屬度最高的篩選結果用矩形框出來，並在矩形框上標記它的名稱以及歸屬度的比例。</a:t>
            </a:r>
          </a:p>
        </p:txBody>
      </p:sp>
      <p:pic>
        <p:nvPicPr>
          <p:cNvPr id="2" name="910A35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3923" y="3141487"/>
            <a:ext cx="6506308" cy="36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7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 mute="1">
                <p:cTn id="3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32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D8D518A-3B8D-4795-AC8C-55090EAA69E1}"/>
              </a:ext>
            </a:extLst>
          </p:cNvPr>
          <p:cNvSpPr/>
          <p:nvPr/>
        </p:nvSpPr>
        <p:spPr>
          <a:xfrm>
            <a:off x="869096" y="1372363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B8AB2FA-C305-44D7-8CFA-27DFEB9D20B5}"/>
              </a:ext>
            </a:extLst>
          </p:cNvPr>
          <p:cNvCxnSpPr>
            <a:stCxn id="4" idx="6"/>
          </p:cNvCxnSpPr>
          <p:nvPr/>
        </p:nvCxnSpPr>
        <p:spPr>
          <a:xfrm>
            <a:off x="1674314" y="1774972"/>
            <a:ext cx="468781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ED82E1-1F8B-41EE-8AA6-56EE223DD9F5}"/>
              </a:ext>
            </a:extLst>
          </p:cNvPr>
          <p:cNvGrpSpPr/>
          <p:nvPr/>
        </p:nvGrpSpPr>
        <p:grpSpPr>
          <a:xfrm>
            <a:off x="2242097" y="1494331"/>
            <a:ext cx="3551959" cy="584211"/>
            <a:chOff x="2136461" y="1993722"/>
            <a:chExt cx="3551959" cy="58421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A2F0AB0-A5E1-48CB-8A0C-1CFFCD2C662F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YOLO</a:t>
              </a:r>
              <a:r>
                <a:rPr kumimoji="1"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演算法的捲積神經網路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DC36748-6881-4604-BB95-878DE6399D96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尋找物品在二維圖片中的位置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E1F4576-B130-4A29-9A7C-301D96E1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167" y="2293648"/>
            <a:ext cx="4876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EED27EC4-9144-4B45-B2EA-33D33383AED6}"/>
              </a:ext>
            </a:extLst>
          </p:cNvPr>
          <p:cNvSpPr/>
          <p:nvPr/>
        </p:nvSpPr>
        <p:spPr>
          <a:xfrm>
            <a:off x="869096" y="1372363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03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8C1C83-BF35-4700-AAAD-063D2C23769E}"/>
              </a:ext>
            </a:extLst>
          </p:cNvPr>
          <p:cNvCxnSpPr>
            <a:stCxn id="8" idx="6"/>
          </p:cNvCxnSpPr>
          <p:nvPr/>
        </p:nvCxnSpPr>
        <p:spPr>
          <a:xfrm>
            <a:off x="1674314" y="1774972"/>
            <a:ext cx="468781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344FE4C-BA60-45D1-B818-CCC2AF5CD630}"/>
              </a:ext>
            </a:extLst>
          </p:cNvPr>
          <p:cNvGrpSpPr/>
          <p:nvPr/>
        </p:nvGrpSpPr>
        <p:grpSpPr>
          <a:xfrm>
            <a:off x="2266673" y="1396073"/>
            <a:ext cx="3551959" cy="584211"/>
            <a:chOff x="2136461" y="1993722"/>
            <a:chExt cx="3551959" cy="58421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01889DF-3F96-4CBF-8B73-A85BB8973E79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GQCNN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1BC584-E963-47C1-9F0B-C257B36821A8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物品夾取點的訓練及測試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215A79D-BA7F-483D-921B-067B9EB5D0F2}"/>
              </a:ext>
            </a:extLst>
          </p:cNvPr>
          <p:cNvSpPr txBox="1"/>
          <p:nvPr/>
        </p:nvSpPr>
        <p:spPr>
          <a:xfrm>
            <a:off x="1124958" y="2177581"/>
            <a:ext cx="10450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GQ-CNN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是神經網絡架構，其將深度圖像和抓取作為輸入，與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DEX-NET2.0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數據集內的資料進行匹配，找到最相符的模型，進而找到最佳抓取位置。</a:t>
            </a:r>
          </a:p>
        </p:txBody>
      </p:sp>
      <p:pic>
        <p:nvPicPr>
          <p:cNvPr id="39" name="Picture 2" descr="https://berkeleyautomation.github.io/gqcnn/_images/gqcnn1.png">
            <a:extLst>
              <a:ext uri="{FF2B5EF4-FFF2-40B4-BE49-F238E27FC236}">
                <a16:creationId xmlns:a16="http://schemas.microsoft.com/office/drawing/2014/main" id="{E88389AA-9AAA-4C7E-AC3A-AC8BDC1D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96" y="3429000"/>
            <a:ext cx="10777498" cy="272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13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87A07D-B9D4-40DE-B2B8-7DA99A21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00286" cy="3429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04776D1-F8FA-4004-9395-F536C76C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286" y="0"/>
            <a:ext cx="4027349" cy="3429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246B3CB-D6F7-445B-AAF5-6A45EFB0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635" y="0"/>
            <a:ext cx="4062972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458A91-4081-4527-BE9E-39FDEDA6F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1" y="3381260"/>
            <a:ext cx="4100286" cy="34767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5F13A84-B42D-4217-BE9F-3B9FA6BC9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485" y="3509962"/>
            <a:ext cx="77343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0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60D848EC-BE3D-4273-9C01-A422FB9B1F11}"/>
              </a:ext>
            </a:extLst>
          </p:cNvPr>
          <p:cNvSpPr/>
          <p:nvPr/>
        </p:nvSpPr>
        <p:spPr>
          <a:xfrm>
            <a:off x="869096" y="1372363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04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327E55E-9C23-4C4F-9BBC-66477DDA1FB2}"/>
              </a:ext>
            </a:extLst>
          </p:cNvPr>
          <p:cNvCxnSpPr>
            <a:stCxn id="10" idx="6"/>
          </p:cNvCxnSpPr>
          <p:nvPr/>
        </p:nvCxnSpPr>
        <p:spPr>
          <a:xfrm>
            <a:off x="1674314" y="1774972"/>
            <a:ext cx="468781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9D34E75-D391-4B1E-99E9-1BA5E3688292}"/>
              </a:ext>
            </a:extLst>
          </p:cNvPr>
          <p:cNvGrpSpPr/>
          <p:nvPr/>
        </p:nvGrpSpPr>
        <p:grpSpPr>
          <a:xfrm>
            <a:off x="2266673" y="1462432"/>
            <a:ext cx="3551959" cy="584211"/>
            <a:chOff x="2136461" y="1993722"/>
            <a:chExt cx="3551959" cy="58421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68BC6FE-AE77-431C-8823-63D9C52206AA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數學公式轉換、實測校正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5F1C7C7-8028-46C3-A47F-7159159F9FE9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空間座標轉換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85" y="1501241"/>
            <a:ext cx="4563229" cy="354208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644662" y="5143500"/>
            <a:ext cx="428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80/512=0.156(cm/pixel)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3" y="2335709"/>
            <a:ext cx="4847298" cy="36994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729" y="1316587"/>
            <a:ext cx="4790806" cy="537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3C60100B-3DF4-4F26-BD72-A6161BE44265}"/>
              </a:ext>
            </a:extLst>
          </p:cNvPr>
          <p:cNvSpPr/>
          <p:nvPr/>
        </p:nvSpPr>
        <p:spPr>
          <a:xfrm>
            <a:off x="869096" y="1372363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06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F20B79D-C4D3-4CB6-85FC-4510C703A93F}"/>
              </a:ext>
            </a:extLst>
          </p:cNvPr>
          <p:cNvCxnSpPr>
            <a:stCxn id="12" idx="6"/>
          </p:cNvCxnSpPr>
          <p:nvPr/>
        </p:nvCxnSpPr>
        <p:spPr>
          <a:xfrm>
            <a:off x="1674314" y="1774972"/>
            <a:ext cx="468781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6B9D7E4-CCC4-4D3F-BBF7-A9C7D7ECF73C}"/>
              </a:ext>
            </a:extLst>
          </p:cNvPr>
          <p:cNvGrpSpPr/>
          <p:nvPr/>
        </p:nvGrpSpPr>
        <p:grpSpPr>
          <a:xfrm>
            <a:off x="2266673" y="1384059"/>
            <a:ext cx="3551959" cy="584211"/>
            <a:chOff x="2136461" y="1993722"/>
            <a:chExt cx="3551959" cy="584211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238CFA9-7589-4CD6-B74F-67CE8491E992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Putty</a:t>
              </a:r>
              <a:r>
                <a:rPr kumimoji="1"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、</a:t>
              </a:r>
              <a:r>
                <a:rPr kumimoji="1"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TCP</a:t>
              </a:r>
              <a:r>
                <a:rPr kumimoji="1"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通訊協定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6FD9839-4130-4B67-A38A-C613547B11F7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電腦與手臂的通訊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A005D733-2548-4F67-B307-A8073EB3C579}"/>
              </a:ext>
            </a:extLst>
          </p:cNvPr>
          <p:cNvSpPr/>
          <p:nvPr/>
        </p:nvSpPr>
        <p:spPr>
          <a:xfrm>
            <a:off x="940064" y="2257336"/>
            <a:ext cx="10388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dirty="0">
                <a:latin typeface="Sitka Text" panose="02000505000000020004" pitchFamily="2" charset="0"/>
                <a:ea typeface="標楷體" panose="03000509000000000000" pitchFamily="65" charset="-120"/>
              </a:rPr>
              <a:t>◎ </a:t>
            </a:r>
            <a:r>
              <a:rPr lang="en-US" altLang="zh-TW" dirty="0">
                <a:latin typeface="微軟正黑體" panose="020B0604030504040204" pitchFamily="34" charset="-120"/>
                <a:ea typeface="思源黑体 CN Light" panose="020B0300000000000000"/>
              </a:rPr>
              <a:t>TCP</a:t>
            </a:r>
            <a:r>
              <a:rPr lang="zh-TW" altLang="en-US" dirty="0">
                <a:latin typeface="微軟正黑體" panose="020B0604030504040204" pitchFamily="34" charset="-120"/>
                <a:ea typeface="標楷體" panose="03000509000000000000" pitchFamily="65" charset="-120"/>
              </a:rPr>
              <a:t>是一種連接導向的、可靠的、基於位元組流的傳輸層通訊協定。</a:t>
            </a:r>
            <a:endParaRPr lang="en-US" altLang="zh-TW" dirty="0">
              <a:latin typeface="Sitka Text" panose="02000505000000020004" pitchFamily="2" charset="0"/>
              <a:ea typeface="標楷體" panose="03000509000000000000" pitchFamily="65" charset="-120"/>
            </a:endParaRPr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E603E6F2-8E0B-476E-BD11-248F98728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04" y="2915734"/>
            <a:ext cx="8646011" cy="3442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3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0743" y="1070879"/>
            <a:ext cx="357051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D</a:t>
            </a:r>
            <a:endParaRPr lang="zh-CN" altLang="en-US" sz="28700" dirty="0">
              <a:solidFill>
                <a:schemeClr val="tx1">
                  <a:lumMod val="85000"/>
                  <a:lumOff val="1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7923" y="3002178"/>
            <a:ext cx="3196155" cy="646331"/>
          </a:xfrm>
          <a:prstGeom prst="rect">
            <a:avLst/>
          </a:prstGeom>
          <a:solidFill>
            <a:srgbClr val="EFEFEF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47408" y="4936965"/>
            <a:ext cx="3697184" cy="4569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kumimoji="1"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</a:rPr>
              <a:t>影片</a:t>
            </a:r>
            <a:endParaRPr kumimoji="1"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99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實驗結果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4E1748C2-FFEC-4BCD-A1F8-46B467731A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869611"/>
              </p:ext>
            </p:extLst>
          </p:nvPr>
        </p:nvGraphicFramePr>
        <p:xfrm>
          <a:off x="2093686" y="1747761"/>
          <a:ext cx="8004628" cy="4424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椭圆 1">
            <a:extLst>
              <a:ext uri="{FF2B5EF4-FFF2-40B4-BE49-F238E27FC236}">
                <a16:creationId xmlns:a16="http://schemas.microsoft.com/office/drawing/2014/main" id="{9DFD8E75-2460-4042-8898-B071D0E19832}"/>
              </a:ext>
            </a:extLst>
          </p:cNvPr>
          <p:cNvSpPr/>
          <p:nvPr/>
        </p:nvSpPr>
        <p:spPr>
          <a:xfrm>
            <a:off x="983399" y="1970012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13" name="直接连接符 2">
            <a:extLst>
              <a:ext uri="{FF2B5EF4-FFF2-40B4-BE49-F238E27FC236}">
                <a16:creationId xmlns:a16="http://schemas.microsoft.com/office/drawing/2014/main" id="{E89F22E6-5577-4F73-BF6B-5CE47CA67477}"/>
              </a:ext>
            </a:extLst>
          </p:cNvPr>
          <p:cNvCxnSpPr>
            <a:stCxn id="12" idx="6"/>
          </p:cNvCxnSpPr>
          <p:nvPr/>
        </p:nvCxnSpPr>
        <p:spPr>
          <a:xfrm>
            <a:off x="1788617" y="2372621"/>
            <a:ext cx="468781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oval" w="lg" len="lg"/>
          </a:ln>
          <a:effectLst/>
        </p:spPr>
      </p:cxnSp>
      <p:sp>
        <p:nvSpPr>
          <p:cNvPr id="14" name="椭圆 3">
            <a:extLst>
              <a:ext uri="{FF2B5EF4-FFF2-40B4-BE49-F238E27FC236}">
                <a16:creationId xmlns:a16="http://schemas.microsoft.com/office/drawing/2014/main" id="{4DA8198C-F828-46EC-9848-E1CC5158CADC}"/>
              </a:ext>
            </a:extLst>
          </p:cNvPr>
          <p:cNvSpPr/>
          <p:nvPr/>
        </p:nvSpPr>
        <p:spPr>
          <a:xfrm>
            <a:off x="983399" y="3289786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15" name="直接连接符 4">
            <a:extLst>
              <a:ext uri="{FF2B5EF4-FFF2-40B4-BE49-F238E27FC236}">
                <a16:creationId xmlns:a16="http://schemas.microsoft.com/office/drawing/2014/main" id="{514F9680-8513-4D45-B19C-C0E532DA0A06}"/>
              </a:ext>
            </a:extLst>
          </p:cNvPr>
          <p:cNvCxnSpPr>
            <a:stCxn id="14" idx="6"/>
          </p:cNvCxnSpPr>
          <p:nvPr/>
        </p:nvCxnSpPr>
        <p:spPr>
          <a:xfrm>
            <a:off x="1788617" y="3692395"/>
            <a:ext cx="468781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oval" w="lg" len="lg"/>
          </a:ln>
          <a:effectLst/>
        </p:spPr>
      </p:cxnSp>
      <p:sp>
        <p:nvSpPr>
          <p:cNvPr id="16" name="椭圆 7">
            <a:extLst>
              <a:ext uri="{FF2B5EF4-FFF2-40B4-BE49-F238E27FC236}">
                <a16:creationId xmlns:a16="http://schemas.microsoft.com/office/drawing/2014/main" id="{FAA24A93-7229-493A-85A4-0D147346CCD7}"/>
              </a:ext>
            </a:extLst>
          </p:cNvPr>
          <p:cNvSpPr/>
          <p:nvPr/>
        </p:nvSpPr>
        <p:spPr>
          <a:xfrm>
            <a:off x="983399" y="4805934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03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17" name="直接连接符 8">
            <a:extLst>
              <a:ext uri="{FF2B5EF4-FFF2-40B4-BE49-F238E27FC236}">
                <a16:creationId xmlns:a16="http://schemas.microsoft.com/office/drawing/2014/main" id="{4D79937E-92B3-45AF-B47A-E75A27EA9AB9}"/>
              </a:ext>
            </a:extLst>
          </p:cNvPr>
          <p:cNvCxnSpPr>
            <a:stCxn id="16" idx="6"/>
          </p:cNvCxnSpPr>
          <p:nvPr/>
        </p:nvCxnSpPr>
        <p:spPr>
          <a:xfrm>
            <a:off x="1788617" y="5208543"/>
            <a:ext cx="468781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 w="lg" len="lg"/>
          </a:ln>
          <a:effectLst/>
        </p:spPr>
      </p:cxnSp>
      <p:sp>
        <p:nvSpPr>
          <p:cNvPr id="18" name="椭圆 9">
            <a:extLst>
              <a:ext uri="{FF2B5EF4-FFF2-40B4-BE49-F238E27FC236}">
                <a16:creationId xmlns:a16="http://schemas.microsoft.com/office/drawing/2014/main" id="{7DBE41A8-AB96-4527-88EC-5BEE70232F23}"/>
              </a:ext>
            </a:extLst>
          </p:cNvPr>
          <p:cNvSpPr/>
          <p:nvPr/>
        </p:nvSpPr>
        <p:spPr>
          <a:xfrm>
            <a:off x="6259065" y="1961566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04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19" name="直接连接符 10">
            <a:extLst>
              <a:ext uri="{FF2B5EF4-FFF2-40B4-BE49-F238E27FC236}">
                <a16:creationId xmlns:a16="http://schemas.microsoft.com/office/drawing/2014/main" id="{1051DC3E-B837-43B2-B3DB-C309E117AC58}"/>
              </a:ext>
            </a:extLst>
          </p:cNvPr>
          <p:cNvCxnSpPr>
            <a:stCxn id="18" idx="6"/>
          </p:cNvCxnSpPr>
          <p:nvPr/>
        </p:nvCxnSpPr>
        <p:spPr>
          <a:xfrm>
            <a:off x="7064283" y="2364175"/>
            <a:ext cx="468781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22" name="组合 13">
            <a:extLst>
              <a:ext uri="{FF2B5EF4-FFF2-40B4-BE49-F238E27FC236}">
                <a16:creationId xmlns:a16="http://schemas.microsoft.com/office/drawing/2014/main" id="{142DF2D6-20E9-4BD9-BF4E-7DB6501A5C30}"/>
              </a:ext>
            </a:extLst>
          </p:cNvPr>
          <p:cNvGrpSpPr/>
          <p:nvPr/>
        </p:nvGrpSpPr>
        <p:grpSpPr>
          <a:xfrm>
            <a:off x="2356400" y="2025621"/>
            <a:ext cx="3551959" cy="582135"/>
            <a:chOff x="2136461" y="1993722"/>
            <a:chExt cx="3551959" cy="582135"/>
          </a:xfrm>
        </p:grpSpPr>
        <p:sp>
          <p:nvSpPr>
            <p:cNvPr id="23" name="文本框 14">
              <a:extLst>
                <a:ext uri="{FF2B5EF4-FFF2-40B4-BE49-F238E27FC236}">
                  <a16:creationId xmlns:a16="http://schemas.microsoft.com/office/drawing/2014/main" id="{6E07C67C-B84D-432A-8E0E-873184B1F0C0}"/>
                </a:ext>
              </a:extLst>
            </p:cNvPr>
            <p:cNvSpPr txBox="1"/>
            <p:nvPr/>
          </p:nvSpPr>
          <p:spPr>
            <a:xfrm>
              <a:off x="2136462" y="2280712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Kinect</a:t>
              </a:r>
              <a:r>
                <a:rPr lang="zh-TW" altLang="en-US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、</a:t>
              </a:r>
              <a:r>
                <a:rPr lang="en-US" altLang="zh-TW" sz="1200" dirty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YOLO</a:t>
              </a:r>
              <a:endParaRPr lang="en-US" altLang="zh-CN" sz="12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4" name="文本框 15">
              <a:extLst>
                <a:ext uri="{FF2B5EF4-FFF2-40B4-BE49-F238E27FC236}">
                  <a16:creationId xmlns:a16="http://schemas.microsoft.com/office/drawing/2014/main" id="{C176B733-B448-483C-8DBB-CE3F76FB5EBB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框選物品</a:t>
              </a:r>
              <a:endParaRPr lang="zh-CN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25" name="组合 16">
            <a:extLst>
              <a:ext uri="{FF2B5EF4-FFF2-40B4-BE49-F238E27FC236}">
                <a16:creationId xmlns:a16="http://schemas.microsoft.com/office/drawing/2014/main" id="{4ED4C50B-A9B7-401A-937F-F73C54C5F842}"/>
              </a:ext>
            </a:extLst>
          </p:cNvPr>
          <p:cNvGrpSpPr/>
          <p:nvPr/>
        </p:nvGrpSpPr>
        <p:grpSpPr>
          <a:xfrm>
            <a:off x="2356400" y="3411754"/>
            <a:ext cx="3551959" cy="582929"/>
            <a:chOff x="2136461" y="1993722"/>
            <a:chExt cx="3551959" cy="582929"/>
          </a:xfrm>
        </p:grpSpPr>
        <p:sp>
          <p:nvSpPr>
            <p:cNvPr id="26" name="文本框 17">
              <a:extLst>
                <a:ext uri="{FF2B5EF4-FFF2-40B4-BE49-F238E27FC236}">
                  <a16:creationId xmlns:a16="http://schemas.microsoft.com/office/drawing/2014/main" id="{8C46C21A-6B41-4C4A-9797-EF45EAA73F0B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3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GQCNN</a:t>
              </a:r>
            </a:p>
          </p:txBody>
        </p:sp>
        <p:sp>
          <p:nvSpPr>
            <p:cNvPr id="27" name="文本框 18">
              <a:extLst>
                <a:ext uri="{FF2B5EF4-FFF2-40B4-BE49-F238E27FC236}">
                  <a16:creationId xmlns:a16="http://schemas.microsoft.com/office/drawing/2014/main" id="{C6F83DC1-30A4-45D2-9673-A0242F40E483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找出夾取點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28" name="组合 22">
            <a:extLst>
              <a:ext uri="{FF2B5EF4-FFF2-40B4-BE49-F238E27FC236}">
                <a16:creationId xmlns:a16="http://schemas.microsoft.com/office/drawing/2014/main" id="{EE973207-AC17-41DE-9151-33750FFA2796}"/>
              </a:ext>
            </a:extLst>
          </p:cNvPr>
          <p:cNvGrpSpPr/>
          <p:nvPr/>
        </p:nvGrpSpPr>
        <p:grpSpPr>
          <a:xfrm>
            <a:off x="2380976" y="4829644"/>
            <a:ext cx="3551959" cy="582929"/>
            <a:chOff x="2136461" y="1993722"/>
            <a:chExt cx="3551959" cy="582929"/>
          </a:xfrm>
        </p:grpSpPr>
        <p:sp>
          <p:nvSpPr>
            <p:cNvPr id="29" name="文本框 23">
              <a:extLst>
                <a:ext uri="{FF2B5EF4-FFF2-40B4-BE49-F238E27FC236}">
                  <a16:creationId xmlns:a16="http://schemas.microsoft.com/office/drawing/2014/main" id="{4531A830-A92F-467C-B832-7C892F8CB935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3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en-US" altLang="zh-TW" sz="1200" dirty="0" err="1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+mn-lt"/>
                </a:rPr>
                <a:t>Niryo</a:t>
              </a:r>
              <a:r>
                <a:rPr kumimoji="1" lang="en-US" altLang="zh-TW" sz="12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+mn-lt"/>
                </a:rPr>
                <a:t> One</a:t>
              </a:r>
              <a:endParaRPr lang="en-US" altLang="zh-CN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30" name="文本框 24">
              <a:extLst>
                <a:ext uri="{FF2B5EF4-FFF2-40B4-BE49-F238E27FC236}">
                  <a16:creationId xmlns:a16="http://schemas.microsoft.com/office/drawing/2014/main" id="{154D03F3-3D34-42D0-B7C2-1B73D3463A91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手臂抓取物品</a:t>
              </a:r>
              <a:endParaRPr lang="zh-CN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1" name="组合 25">
            <a:extLst>
              <a:ext uri="{FF2B5EF4-FFF2-40B4-BE49-F238E27FC236}">
                <a16:creationId xmlns:a16="http://schemas.microsoft.com/office/drawing/2014/main" id="{6A524405-CE11-4A88-BCBC-BDBF225A7AD8}"/>
              </a:ext>
            </a:extLst>
          </p:cNvPr>
          <p:cNvGrpSpPr/>
          <p:nvPr/>
        </p:nvGrpSpPr>
        <p:grpSpPr>
          <a:xfrm>
            <a:off x="7656642" y="2051635"/>
            <a:ext cx="3551959" cy="584211"/>
            <a:chOff x="2136461" y="1993722"/>
            <a:chExt cx="3551959" cy="584211"/>
          </a:xfrm>
        </p:grpSpPr>
        <p:sp>
          <p:nvSpPr>
            <p:cNvPr id="38" name="文本框 26">
              <a:extLst>
                <a:ext uri="{FF2B5EF4-FFF2-40B4-BE49-F238E27FC236}">
                  <a16:creationId xmlns:a16="http://schemas.microsoft.com/office/drawing/2014/main" id="{A0FF1523-6273-4458-A679-D408818E7E97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endParaRPr lang="en-US" altLang="zh-CN" sz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39" name="文本框 27">
              <a:extLst>
                <a:ext uri="{FF2B5EF4-FFF2-40B4-BE49-F238E27FC236}">
                  <a16:creationId xmlns:a16="http://schemas.microsoft.com/office/drawing/2014/main" id="{D2EF505B-77D9-411D-8C2A-46FFEEDA2093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DEMO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867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Graphic spid="5" grpId="0">
        <p:bldAsOne/>
      </p:bldGraphic>
      <p:bldP spid="12" grpId="0" animBg="1"/>
      <p:bldP spid="14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13"/>
          <p:cNvSpPr txBox="1">
            <a:spLocks noChangeArrowheads="1"/>
          </p:cNvSpPr>
          <p:nvPr/>
        </p:nvSpPr>
        <p:spPr bwMode="auto">
          <a:xfrm>
            <a:off x="3106668" y="1380615"/>
            <a:ext cx="575189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96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OUTLINE</a:t>
            </a:r>
            <a:endParaRPr lang="zh-CN" altLang="en-US" sz="9600" spc="300" dirty="0">
              <a:solidFill>
                <a:prstClr val="black">
                  <a:lumMod val="75000"/>
                  <a:lumOff val="2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407469" y="3735105"/>
            <a:ext cx="2892585" cy="836635"/>
            <a:chOff x="394769" y="4253131"/>
            <a:chExt cx="2892585" cy="836635"/>
          </a:xfrm>
        </p:grpSpPr>
        <p:sp>
          <p:nvSpPr>
            <p:cNvPr id="45" name="矩形: 圆角 31"/>
            <p:cNvSpPr/>
            <p:nvPr/>
          </p:nvSpPr>
          <p:spPr>
            <a:xfrm>
              <a:off x="1194684" y="4273159"/>
              <a:ext cx="1292754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394769" y="4253131"/>
              <a:ext cx="2892585" cy="836635"/>
              <a:chOff x="658850" y="4386410"/>
              <a:chExt cx="2892585" cy="836635"/>
            </a:xfrm>
          </p:grpSpPr>
          <p:sp>
            <p:nvSpPr>
              <p:cNvPr id="118" name="TextBox 76"/>
              <p:cNvSpPr txBox="1"/>
              <p:nvPr/>
            </p:nvSpPr>
            <p:spPr>
              <a:xfrm>
                <a:off x="658850" y="4761380"/>
                <a:ext cx="28925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细黑"/>
                    <a:ea typeface="微软雅黑 Light"/>
                    <a:cs typeface="+mn-ea"/>
                    <a:sym typeface="+mn-lt"/>
                  </a:rPr>
                  <a:t>研究動機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/>
                  <a:ea typeface="微软雅黑 Light"/>
                  <a:cs typeface="+mn-ea"/>
                  <a:sym typeface="+mn-lt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973712" y="4386410"/>
                <a:ext cx="232284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2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PART A</a:t>
                </a:r>
              </a:p>
            </p:txBody>
          </p:sp>
        </p:grpSp>
      </p:grpSp>
      <p:grpSp>
        <p:nvGrpSpPr>
          <p:cNvPr id="158" name="组合 157"/>
          <p:cNvGrpSpPr/>
          <p:nvPr/>
        </p:nvGrpSpPr>
        <p:grpSpPr>
          <a:xfrm>
            <a:off x="3233573" y="3735105"/>
            <a:ext cx="2892585" cy="1086145"/>
            <a:chOff x="3212504" y="4255861"/>
            <a:chExt cx="2892585" cy="1086145"/>
          </a:xfrm>
        </p:grpSpPr>
        <p:sp>
          <p:nvSpPr>
            <p:cNvPr id="120" name="矩形: 圆角 31"/>
            <p:cNvSpPr/>
            <p:nvPr/>
          </p:nvSpPr>
          <p:spPr>
            <a:xfrm>
              <a:off x="4012419" y="4275889"/>
              <a:ext cx="1292754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3212504" y="4255861"/>
              <a:ext cx="2892585" cy="1086145"/>
              <a:chOff x="658850" y="4386410"/>
              <a:chExt cx="2892585" cy="1086145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1378024" y="5210945"/>
                <a:ext cx="145424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1" lang="zh-TW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使用器材、參考資料</a:t>
                </a:r>
                <a:endPara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+mn-lt"/>
                </a:endParaRPr>
              </a:p>
            </p:txBody>
          </p:sp>
          <p:sp>
            <p:nvSpPr>
              <p:cNvPr id="123" name="TextBox 76"/>
              <p:cNvSpPr txBox="1"/>
              <p:nvPr/>
            </p:nvSpPr>
            <p:spPr>
              <a:xfrm>
                <a:off x="658850" y="4761380"/>
                <a:ext cx="28925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细黑"/>
                    <a:ea typeface="微软雅黑 Light"/>
                    <a:cs typeface="+mn-ea"/>
                    <a:sym typeface="+mn-lt"/>
                  </a:rPr>
                  <a:t>系統架構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/>
                  <a:ea typeface="微软雅黑 Light"/>
                  <a:cs typeface="+mn-ea"/>
                  <a:sym typeface="+mn-lt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973712" y="4386410"/>
                <a:ext cx="232284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2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PART B</a:t>
                </a:r>
              </a:p>
            </p:txBody>
          </p:sp>
        </p:grpSp>
      </p:grpSp>
      <p:grpSp>
        <p:nvGrpSpPr>
          <p:cNvPr id="133" name="组合 132"/>
          <p:cNvGrpSpPr/>
          <p:nvPr/>
        </p:nvGrpSpPr>
        <p:grpSpPr>
          <a:xfrm>
            <a:off x="3029132" y="3746354"/>
            <a:ext cx="624482" cy="1232924"/>
            <a:chOff x="3016432" y="4273159"/>
            <a:chExt cx="624482" cy="1232924"/>
          </a:xfrm>
        </p:grpSpPr>
        <p:cxnSp>
          <p:nvCxnSpPr>
            <p:cNvPr id="102" name="直接连接符 101"/>
            <p:cNvCxnSpPr>
              <a:cxnSpLocks/>
            </p:cNvCxnSpPr>
            <p:nvPr/>
          </p:nvCxnSpPr>
          <p:spPr>
            <a:xfrm flipV="1">
              <a:off x="3045450" y="4338681"/>
              <a:ext cx="546312" cy="1127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组合 127"/>
            <p:cNvGrpSpPr/>
            <p:nvPr/>
          </p:nvGrpSpPr>
          <p:grpSpPr>
            <a:xfrm>
              <a:off x="3016432" y="4273159"/>
              <a:ext cx="624482" cy="1232924"/>
              <a:chOff x="3016432" y="4273159"/>
              <a:chExt cx="624482" cy="1232924"/>
            </a:xfrm>
          </p:grpSpPr>
          <p:sp>
            <p:nvSpPr>
              <p:cNvPr id="126" name="椭圆 125"/>
              <p:cNvSpPr/>
              <p:nvPr/>
            </p:nvSpPr>
            <p:spPr>
              <a:xfrm>
                <a:off x="3568914" y="427315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3016432" y="543408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9" name="组合 138"/>
          <p:cNvGrpSpPr/>
          <p:nvPr/>
        </p:nvGrpSpPr>
        <p:grpSpPr>
          <a:xfrm>
            <a:off x="5835282" y="3746354"/>
            <a:ext cx="624482" cy="1232924"/>
            <a:chOff x="3016432" y="4273159"/>
            <a:chExt cx="624482" cy="1232924"/>
          </a:xfrm>
        </p:grpSpPr>
        <p:cxnSp>
          <p:nvCxnSpPr>
            <p:cNvPr id="140" name="直接连接符 139"/>
            <p:cNvCxnSpPr>
              <a:cxnSpLocks/>
            </p:cNvCxnSpPr>
            <p:nvPr/>
          </p:nvCxnSpPr>
          <p:spPr>
            <a:xfrm flipV="1">
              <a:off x="3045450" y="4338681"/>
              <a:ext cx="546312" cy="1127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组合 140"/>
            <p:cNvGrpSpPr/>
            <p:nvPr/>
          </p:nvGrpSpPr>
          <p:grpSpPr>
            <a:xfrm>
              <a:off x="3016432" y="4273159"/>
              <a:ext cx="624482" cy="1232924"/>
              <a:chOff x="3016432" y="4273159"/>
              <a:chExt cx="624482" cy="1232924"/>
            </a:xfrm>
          </p:grpSpPr>
          <p:sp>
            <p:nvSpPr>
              <p:cNvPr id="142" name="椭圆 141"/>
              <p:cNvSpPr/>
              <p:nvPr/>
            </p:nvSpPr>
            <p:spPr>
              <a:xfrm>
                <a:off x="3568914" y="427315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3016432" y="543408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9" name="组合 148"/>
          <p:cNvGrpSpPr/>
          <p:nvPr/>
        </p:nvGrpSpPr>
        <p:grpSpPr>
          <a:xfrm>
            <a:off x="8613381" y="3746354"/>
            <a:ext cx="624482" cy="1232924"/>
            <a:chOff x="3016432" y="4273159"/>
            <a:chExt cx="624482" cy="1232924"/>
          </a:xfrm>
        </p:grpSpPr>
        <p:cxnSp>
          <p:nvCxnSpPr>
            <p:cNvPr id="150" name="直接连接符 149"/>
            <p:cNvCxnSpPr>
              <a:cxnSpLocks/>
            </p:cNvCxnSpPr>
            <p:nvPr/>
          </p:nvCxnSpPr>
          <p:spPr>
            <a:xfrm flipV="1">
              <a:off x="3045450" y="4338681"/>
              <a:ext cx="546312" cy="112782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组合 150"/>
            <p:cNvGrpSpPr/>
            <p:nvPr/>
          </p:nvGrpSpPr>
          <p:grpSpPr>
            <a:xfrm>
              <a:off x="3016432" y="4273159"/>
              <a:ext cx="624482" cy="1232924"/>
              <a:chOff x="3016432" y="4273159"/>
              <a:chExt cx="624482" cy="1232924"/>
            </a:xfrm>
          </p:grpSpPr>
          <p:sp>
            <p:nvSpPr>
              <p:cNvPr id="152" name="椭圆 151"/>
              <p:cNvSpPr/>
              <p:nvPr/>
            </p:nvSpPr>
            <p:spPr>
              <a:xfrm>
                <a:off x="3568914" y="4273159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3016432" y="5434083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9" name="组合 158"/>
          <p:cNvGrpSpPr/>
          <p:nvPr/>
        </p:nvGrpSpPr>
        <p:grpSpPr>
          <a:xfrm>
            <a:off x="6059677" y="3735105"/>
            <a:ext cx="2892585" cy="1086145"/>
            <a:chOff x="3212504" y="4255861"/>
            <a:chExt cx="2892585" cy="1086145"/>
          </a:xfrm>
        </p:grpSpPr>
        <p:sp>
          <p:nvSpPr>
            <p:cNvPr id="160" name="矩形: 圆角 31"/>
            <p:cNvSpPr/>
            <p:nvPr/>
          </p:nvSpPr>
          <p:spPr>
            <a:xfrm>
              <a:off x="4012419" y="4275889"/>
              <a:ext cx="1292754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3212504" y="4255861"/>
              <a:ext cx="2892585" cy="1086145"/>
              <a:chOff x="658850" y="4386410"/>
              <a:chExt cx="2892585" cy="1086145"/>
            </a:xfrm>
          </p:grpSpPr>
          <p:sp>
            <p:nvSpPr>
              <p:cNvPr id="162" name="矩形 161"/>
              <p:cNvSpPr/>
              <p:nvPr/>
            </p:nvSpPr>
            <p:spPr>
              <a:xfrm>
                <a:off x="1519087" y="5210945"/>
                <a:ext cx="1172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1" lang="zh-TW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過程、研究內容</a:t>
                </a:r>
                <a:endPara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+mn-lt"/>
                </a:endParaRPr>
              </a:p>
            </p:txBody>
          </p:sp>
          <p:sp>
            <p:nvSpPr>
              <p:cNvPr id="163" name="TextBox 76"/>
              <p:cNvSpPr txBox="1"/>
              <p:nvPr/>
            </p:nvSpPr>
            <p:spPr>
              <a:xfrm>
                <a:off x="658850" y="4761380"/>
                <a:ext cx="28925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细黑"/>
                    <a:ea typeface="微软雅黑 Light"/>
                    <a:cs typeface="+mn-ea"/>
                    <a:sym typeface="+mn-lt"/>
                  </a:rPr>
                  <a:t>研究方法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/>
                  <a:ea typeface="微软雅黑 Light"/>
                  <a:cs typeface="+mn-ea"/>
                  <a:sym typeface="+mn-lt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973712" y="4386410"/>
                <a:ext cx="232284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2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PART C</a:t>
                </a: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8885782" y="3735105"/>
            <a:ext cx="2892585" cy="1086145"/>
            <a:chOff x="3212504" y="4255861"/>
            <a:chExt cx="2892585" cy="1086145"/>
          </a:xfrm>
        </p:grpSpPr>
        <p:sp>
          <p:nvSpPr>
            <p:cNvPr id="166" name="矩形: 圆角 31"/>
            <p:cNvSpPr/>
            <p:nvPr/>
          </p:nvSpPr>
          <p:spPr>
            <a:xfrm>
              <a:off x="4012419" y="4275889"/>
              <a:ext cx="1292754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3212504" y="4255861"/>
              <a:ext cx="2892585" cy="1086145"/>
              <a:chOff x="658850" y="4386410"/>
              <a:chExt cx="2892585" cy="1086145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1159213" y="5210945"/>
                <a:ext cx="189186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1" lang="en-US" altLang="zh-TW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DEMO</a:t>
                </a:r>
                <a:r>
                  <a:rPr kumimoji="1" lang="zh-TW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影片、未來研究方向</a:t>
                </a:r>
                <a:endPara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anose="020B0604020202020204" pitchFamily="34" charset="0"/>
                  <a:sym typeface="+mn-lt"/>
                </a:endParaRPr>
              </a:p>
            </p:txBody>
          </p:sp>
          <p:sp>
            <p:nvSpPr>
              <p:cNvPr id="169" name="TextBox 76"/>
              <p:cNvSpPr txBox="1"/>
              <p:nvPr/>
            </p:nvSpPr>
            <p:spPr>
              <a:xfrm>
                <a:off x="658850" y="4761380"/>
                <a:ext cx="28925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细黑"/>
                    <a:ea typeface="微软雅黑 Light"/>
                    <a:cs typeface="+mn-ea"/>
                    <a:sym typeface="+mn-lt"/>
                  </a:rPr>
                  <a:t>實驗結果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/>
                  <a:ea typeface="微软雅黑 Light"/>
                  <a:cs typeface="+mn-ea"/>
                  <a:sym typeface="+mn-lt"/>
                </a:endParaRPr>
              </a:p>
            </p:txBody>
          </p:sp>
          <p:sp>
            <p:nvSpPr>
              <p:cNvPr id="170" name="矩形 169"/>
              <p:cNvSpPr/>
              <p:nvPr/>
            </p:nvSpPr>
            <p:spPr>
              <a:xfrm>
                <a:off x="973712" y="4386410"/>
                <a:ext cx="232284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2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PART 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5912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EED27EC4-9144-4B45-B2EA-33D33383AED6}"/>
              </a:ext>
            </a:extLst>
          </p:cNvPr>
          <p:cNvSpPr/>
          <p:nvPr/>
        </p:nvSpPr>
        <p:spPr>
          <a:xfrm>
            <a:off x="869096" y="1372363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01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8C1C83-BF35-4700-AAAD-063D2C23769E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674314" y="1774972"/>
            <a:ext cx="468781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344FE4C-BA60-45D1-B818-CCC2AF5CD630}"/>
              </a:ext>
            </a:extLst>
          </p:cNvPr>
          <p:cNvGrpSpPr/>
          <p:nvPr/>
        </p:nvGrpSpPr>
        <p:grpSpPr>
          <a:xfrm>
            <a:off x="2266673" y="1396073"/>
            <a:ext cx="3551959" cy="584211"/>
            <a:chOff x="2136461" y="1993722"/>
            <a:chExt cx="3551959" cy="58421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01889DF-3F96-4CBF-8B73-A85BB8973E79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Kinect</a:t>
              </a:r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、</a:t>
              </a:r>
              <a:r>
                <a:rPr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YOLO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1BC584-E963-47C1-9F0B-C257B36821A8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框選物品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實驗結果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0F99B72-688B-483C-93BA-C1017BEC9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4" y="2484498"/>
            <a:ext cx="4742332" cy="39272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F95EEFB-A046-4A22-9D84-ACF7171E4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738" y="2484498"/>
            <a:ext cx="4742332" cy="392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1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EED27EC4-9144-4B45-B2EA-33D33383AED6}"/>
              </a:ext>
            </a:extLst>
          </p:cNvPr>
          <p:cNvSpPr/>
          <p:nvPr/>
        </p:nvSpPr>
        <p:spPr>
          <a:xfrm>
            <a:off x="869096" y="1372363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8C1C83-BF35-4700-AAAD-063D2C23769E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674314" y="1774972"/>
            <a:ext cx="468781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344FE4C-BA60-45D1-B818-CCC2AF5CD630}"/>
              </a:ext>
            </a:extLst>
          </p:cNvPr>
          <p:cNvGrpSpPr/>
          <p:nvPr/>
        </p:nvGrpSpPr>
        <p:grpSpPr>
          <a:xfrm>
            <a:off x="2266673" y="1396073"/>
            <a:ext cx="3551959" cy="584211"/>
            <a:chOff x="2136461" y="1993722"/>
            <a:chExt cx="3551959" cy="58421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01889DF-3F96-4CBF-8B73-A85BB8973E79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GQCNN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1BC584-E963-47C1-9F0B-C257B36821A8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找出夾取點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實驗結果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707B063-2E43-4E06-9BC0-DF549FC31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01" y="2269350"/>
            <a:ext cx="8065731" cy="41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3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EED27EC4-9144-4B45-B2EA-33D33383AED6}"/>
              </a:ext>
            </a:extLst>
          </p:cNvPr>
          <p:cNvSpPr/>
          <p:nvPr/>
        </p:nvSpPr>
        <p:spPr>
          <a:xfrm>
            <a:off x="869096" y="1372363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03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8C1C83-BF35-4700-AAAD-063D2C23769E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674314" y="1774972"/>
            <a:ext cx="468781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344FE4C-BA60-45D1-B818-CCC2AF5CD630}"/>
              </a:ext>
            </a:extLst>
          </p:cNvPr>
          <p:cNvGrpSpPr/>
          <p:nvPr/>
        </p:nvGrpSpPr>
        <p:grpSpPr>
          <a:xfrm>
            <a:off x="2266673" y="1396073"/>
            <a:ext cx="3551959" cy="584211"/>
            <a:chOff x="2136461" y="1993722"/>
            <a:chExt cx="3551959" cy="58421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01889DF-3F96-4CBF-8B73-A85BB8973E79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en-US" altLang="zh-TW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Niryo</a:t>
              </a:r>
              <a:r>
                <a:rPr kumimoji="1"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 One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1BC584-E963-47C1-9F0B-C257B36821A8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手臂抓取物品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實驗結果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AA042AA-AEA3-4FBD-B8F8-7D1056057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20" t="12724" r="33486" b="20975"/>
          <a:stretch/>
        </p:blipFill>
        <p:spPr>
          <a:xfrm>
            <a:off x="2825452" y="2160298"/>
            <a:ext cx="5986360" cy="44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B7B7D8F-82AF-472C-B7AC-057A1870F839}"/>
              </a:ext>
            </a:extLst>
          </p:cNvPr>
          <p:cNvSpPr txBox="1"/>
          <p:nvPr/>
        </p:nvSpPr>
        <p:spPr>
          <a:xfrm>
            <a:off x="784255" y="1863304"/>
            <a:ext cx="60699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Sitka Text" panose="02000505000000020004" pitchFamily="2" charset="0"/>
                <a:ea typeface="標楷體" panose="03000509000000000000" pitchFamily="65" charset="-120"/>
              </a:rPr>
              <a:t>◎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今年的專題，</a:t>
            </a:r>
            <a:r>
              <a:rPr lang="zh-TW" altLang="en-US" dirty="0"/>
              <a:t>透過深度學習，目前我們已經完成一個輔助取物系統，透過鏡頭與兩個神經網路，</a:t>
            </a:r>
            <a:r>
              <a:rPr lang="en-US" altLang="zh-TW" dirty="0"/>
              <a:t>yolo</a:t>
            </a:r>
            <a:r>
              <a:rPr lang="zh-TW" altLang="en-US" dirty="0"/>
              <a:t>可以框出所有待夾取的物體，經過手動選擇後，再透過</a:t>
            </a:r>
            <a:r>
              <a:rPr lang="en-US" altLang="zh-TW" dirty="0"/>
              <a:t>GQCNN</a:t>
            </a:r>
            <a:r>
              <a:rPr lang="zh-TW" altLang="en-US" dirty="0"/>
              <a:t>判斷出該物體的夾取位置，讓機器人抓取平面上的物體。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latin typeface="Sitka Text" panose="02000505000000020004" pitchFamily="2" charset="0"/>
                <a:ea typeface="標楷體" panose="03000509000000000000" pitchFamily="65" charset="-120"/>
              </a:rPr>
              <a:t>◎</a:t>
            </a:r>
            <a:r>
              <a:rPr lang="zh-TW" altLang="en-US" dirty="0"/>
              <a:t>未來研究的方向，將製作一個全自動的取物系統，結合使用者介面與移動平台，使用者介面可以讓使用者看到鏡頭所照到的影像，且可以直接點選欲抓取的物體；將機器手臂安裝到移動平台上，當機器手臂接收到指令後，手臂將自動移動到指定物體的位置並進行抓取。這樣便達成最終目標，將全自動輔助取物機器人結合到醫療上，</a:t>
            </a:r>
            <a:r>
              <a:rPr lang="zh-TW" altLang="en-US" dirty="0">
                <a:latin typeface="微軟正黑體" panose="020B0604030504040204" pitchFamily="34" charset="-120"/>
              </a:rPr>
              <a:t>讓行動不便的老人或無法行走之殘疾傷友，可以藉由此智慧型移動裝置，幫助他們拿取遠處之物品。</a:t>
            </a:r>
            <a:endParaRPr lang="zh-TW" altLang="en-US" dirty="0"/>
          </a:p>
        </p:txBody>
      </p:sp>
      <p:sp>
        <p:nvSpPr>
          <p:cNvPr id="11" name="TextBox 76">
            <a:extLst>
              <a:ext uri="{FF2B5EF4-FFF2-40B4-BE49-F238E27FC236}">
                <a16:creationId xmlns:a16="http://schemas.microsoft.com/office/drawing/2014/main" id="{E6FC2BEB-660A-4CFE-8F72-806B65165ACA}"/>
              </a:ext>
            </a:extLst>
          </p:cNvPr>
          <p:cNvSpPr txBox="1"/>
          <p:nvPr/>
        </p:nvSpPr>
        <p:spPr>
          <a:xfrm>
            <a:off x="912693" y="525752"/>
            <a:ext cx="355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+mn-ea"/>
              </a:rPr>
              <a:t>結論</a:t>
            </a:r>
            <a:r>
              <a:rPr lang="en-US" altLang="zh-TW" sz="2800" b="1" dirty="0">
                <a:latin typeface="+mn-ea"/>
              </a:rPr>
              <a:t>&amp;</a:t>
            </a:r>
            <a:r>
              <a:rPr lang="zh-TW" altLang="en-US" sz="2800" b="1" dirty="0">
                <a:latin typeface="+mn-ea"/>
              </a:rPr>
              <a:t>未來研究方向</a:t>
            </a:r>
          </a:p>
        </p:txBody>
      </p:sp>
      <p:grpSp>
        <p:nvGrpSpPr>
          <p:cNvPr id="12" name="组合 4">
            <a:extLst>
              <a:ext uri="{FF2B5EF4-FFF2-40B4-BE49-F238E27FC236}">
                <a16:creationId xmlns:a16="http://schemas.microsoft.com/office/drawing/2014/main" id="{0557E17C-492F-48C1-82E8-BACD0EEE8EB7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13" name="直接连接符 2">
              <a:extLst>
                <a:ext uri="{FF2B5EF4-FFF2-40B4-BE49-F238E27FC236}">
                  <a16:creationId xmlns:a16="http://schemas.microsoft.com/office/drawing/2014/main" id="{440C1BC0-5053-4F6F-980E-AA2F7BBB18BB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3">
              <a:extLst>
                <a:ext uri="{FF2B5EF4-FFF2-40B4-BE49-F238E27FC236}">
                  <a16:creationId xmlns:a16="http://schemas.microsoft.com/office/drawing/2014/main" id="{0F3A7C0E-E61C-49F0-BCD9-572C0D7741D2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15" name="椭圆 22">
                <a:extLst>
                  <a:ext uri="{FF2B5EF4-FFF2-40B4-BE49-F238E27FC236}">
                    <a16:creationId xmlns:a16="http://schemas.microsoft.com/office/drawing/2014/main" id="{53AC315F-1A2A-4C63-B93B-423342AD7E4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23">
                <a:extLst>
                  <a:ext uri="{FF2B5EF4-FFF2-40B4-BE49-F238E27FC236}">
                    <a16:creationId xmlns:a16="http://schemas.microsoft.com/office/drawing/2014/main" id="{25CDD235-6442-4333-A0C4-C550A77502D1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7" name="Picture 4" descr="C:\Users\user\Pictures\機構.jpg">
            <a:extLst>
              <a:ext uri="{FF2B5EF4-FFF2-40B4-BE49-F238E27FC236}">
                <a16:creationId xmlns:a16="http://schemas.microsoft.com/office/drawing/2014/main" id="{337771FA-0F06-4EA5-88F2-810FAEC8F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62" y="1863304"/>
            <a:ext cx="4509241" cy="451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5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D33336D-0DF2-4127-907E-93E7702B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30" y="1599382"/>
            <a:ext cx="6712339" cy="481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6">
            <a:extLst>
              <a:ext uri="{FF2B5EF4-FFF2-40B4-BE49-F238E27FC236}">
                <a16:creationId xmlns:a16="http://schemas.microsoft.com/office/drawing/2014/main" id="{C4A8CF4C-91C8-40AD-9AF6-10410EE7BBD5}"/>
              </a:ext>
            </a:extLst>
          </p:cNvPr>
          <p:cNvSpPr txBox="1"/>
          <p:nvPr/>
        </p:nvSpPr>
        <p:spPr>
          <a:xfrm>
            <a:off x="912693" y="525752"/>
            <a:ext cx="355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+mn-ea"/>
              </a:rPr>
              <a:t>結論</a:t>
            </a:r>
            <a:r>
              <a:rPr lang="en-US" altLang="zh-TW" sz="2800" b="1" dirty="0">
                <a:latin typeface="+mn-ea"/>
              </a:rPr>
              <a:t>&amp;</a:t>
            </a:r>
            <a:r>
              <a:rPr lang="zh-TW" altLang="en-US" sz="2800" b="1" dirty="0">
                <a:latin typeface="+mn-ea"/>
              </a:rPr>
              <a:t>未來研究方向</a:t>
            </a:r>
          </a:p>
        </p:txBody>
      </p:sp>
      <p:grpSp>
        <p:nvGrpSpPr>
          <p:cNvPr id="11" name="组合 4">
            <a:extLst>
              <a:ext uri="{FF2B5EF4-FFF2-40B4-BE49-F238E27FC236}">
                <a16:creationId xmlns:a16="http://schemas.microsoft.com/office/drawing/2014/main" id="{D56C04B7-FC2C-483B-B449-8374247B1444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12" name="直接连接符 2">
              <a:extLst>
                <a:ext uri="{FF2B5EF4-FFF2-40B4-BE49-F238E27FC236}">
                  <a16:creationId xmlns:a16="http://schemas.microsoft.com/office/drawing/2014/main" id="{68E9349E-9734-4E58-92C7-9146289A06CA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3">
              <a:extLst>
                <a:ext uri="{FF2B5EF4-FFF2-40B4-BE49-F238E27FC236}">
                  <a16:creationId xmlns:a16="http://schemas.microsoft.com/office/drawing/2014/main" id="{D8552C0A-F217-4E71-8266-D0EACFC5C85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14" name="椭圆 22">
                <a:extLst>
                  <a:ext uri="{FF2B5EF4-FFF2-40B4-BE49-F238E27FC236}">
                    <a16:creationId xmlns:a16="http://schemas.microsoft.com/office/drawing/2014/main" id="{1320FAB6-C7E4-4E3F-BA87-360E713AB07A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23">
                <a:extLst>
                  <a:ext uri="{FF2B5EF4-FFF2-40B4-BE49-F238E27FC236}">
                    <a16:creationId xmlns:a16="http://schemas.microsoft.com/office/drawing/2014/main" id="{F55249C3-C4DD-4183-8193-119F4103B9CC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083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7DEBF4D-4441-40D1-9122-80363523E36F}"/>
              </a:ext>
            </a:extLst>
          </p:cNvPr>
          <p:cNvSpPr txBox="1"/>
          <p:nvPr/>
        </p:nvSpPr>
        <p:spPr>
          <a:xfrm>
            <a:off x="1774371" y="2644170"/>
            <a:ext cx="8643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600" dirty="0">
                <a:ea typeface="思源黑体 CN Light" panose="020B0300000000000000"/>
              </a:rPr>
              <a:t>Thank You!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97269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0743" y="1070879"/>
            <a:ext cx="357051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</a:t>
            </a:r>
            <a:endParaRPr lang="zh-CN" altLang="en-US" sz="287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7923" y="3002178"/>
            <a:ext cx="3196155" cy="646331"/>
          </a:xfrm>
          <a:prstGeom prst="rect">
            <a:avLst/>
          </a:prstGeom>
          <a:solidFill>
            <a:srgbClr val="EFEFEF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47408" y="4722956"/>
            <a:ext cx="3697184" cy="45692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初步構想、規劃專題方向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866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1">
            <a:extLst>
              <a:ext uri="{FF2B5EF4-FFF2-40B4-BE49-F238E27FC236}">
                <a16:creationId xmlns:a16="http://schemas.microsoft.com/office/drawing/2014/main" id="{B0C7A810-7B8A-4715-BD04-E4698BA646DF}"/>
              </a:ext>
            </a:extLst>
          </p:cNvPr>
          <p:cNvSpPr txBox="1"/>
          <p:nvPr/>
        </p:nvSpPr>
        <p:spPr>
          <a:xfrm>
            <a:off x="933177" y="1549569"/>
            <a:ext cx="10329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1.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現在已是一個高齡化社會。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  <a:p>
            <a:pPr algn="just"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2.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克服使用者使用機械手臂的困難度。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  <a:p>
            <a:pPr algn="just"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3.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藉由深度學習之輔助系統，來拿取物品。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  <a:p>
            <a:pPr algn="just"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4.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未來的構想，整合成一個移動平台。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TextBox 76">
            <a:extLst>
              <a:ext uri="{FF2B5EF4-FFF2-40B4-BE49-F238E27FC236}">
                <a16:creationId xmlns:a16="http://schemas.microsoft.com/office/drawing/2014/main" id="{2DA2D63E-C0FD-4A5A-8C2B-26F6F5C46CA1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研究動機</a:t>
            </a: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10" name="组合 4">
            <a:extLst>
              <a:ext uri="{FF2B5EF4-FFF2-40B4-BE49-F238E27FC236}">
                <a16:creationId xmlns:a16="http://schemas.microsoft.com/office/drawing/2014/main" id="{682A6C37-7AB5-44DB-88E4-14C409F759E1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11" name="直接连接符 2">
              <a:extLst>
                <a:ext uri="{FF2B5EF4-FFF2-40B4-BE49-F238E27FC236}">
                  <a16:creationId xmlns:a16="http://schemas.microsoft.com/office/drawing/2014/main" id="{4F7C56EF-5A52-4347-A966-07570ED911DE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3">
              <a:extLst>
                <a:ext uri="{FF2B5EF4-FFF2-40B4-BE49-F238E27FC236}">
                  <a16:creationId xmlns:a16="http://schemas.microsoft.com/office/drawing/2014/main" id="{95F078DF-033A-4585-AB2F-9105BEBBFF9E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13" name="椭圆 22">
                <a:extLst>
                  <a:ext uri="{FF2B5EF4-FFF2-40B4-BE49-F238E27FC236}">
                    <a16:creationId xmlns:a16="http://schemas.microsoft.com/office/drawing/2014/main" id="{F2ADD9F0-3B28-4C88-A3C6-E94ADD5E098E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23">
                <a:extLst>
                  <a:ext uri="{FF2B5EF4-FFF2-40B4-BE49-F238E27FC236}">
                    <a16:creationId xmlns:a16="http://schemas.microsoft.com/office/drawing/2014/main" id="{C85E0347-8207-4C72-A887-97EEB990899D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2" name="圖片 3">
            <a:extLst>
              <a:ext uri="{FF2B5EF4-FFF2-40B4-BE49-F238E27FC236}">
                <a16:creationId xmlns:a16="http://schemas.microsoft.com/office/drawing/2014/main" id="{ADDB6CF5-039D-44ED-8D19-0BC2A890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79" y="3602181"/>
            <a:ext cx="8004041" cy="240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41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0743" y="1070879"/>
            <a:ext cx="357051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B</a:t>
            </a:r>
            <a:endParaRPr lang="zh-CN" altLang="en-US" sz="28700" dirty="0">
              <a:solidFill>
                <a:schemeClr val="tx1">
                  <a:lumMod val="85000"/>
                  <a:lumOff val="1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7923" y="3002178"/>
            <a:ext cx="3196155" cy="646331"/>
          </a:xfrm>
          <a:prstGeom prst="rect">
            <a:avLst/>
          </a:prstGeom>
          <a:solidFill>
            <a:srgbClr val="EFEFEF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47408" y="4722956"/>
            <a:ext cx="3697184" cy="45890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使用器材、參考資料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53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6">
            <a:extLst>
              <a:ext uri="{FF2B5EF4-FFF2-40B4-BE49-F238E27FC236}">
                <a16:creationId xmlns:a16="http://schemas.microsoft.com/office/drawing/2014/main" id="{2DA2D63E-C0FD-4A5A-8C2B-26F6F5C46CA1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系統架構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10" name="组合 4">
            <a:extLst>
              <a:ext uri="{FF2B5EF4-FFF2-40B4-BE49-F238E27FC236}">
                <a16:creationId xmlns:a16="http://schemas.microsoft.com/office/drawing/2014/main" id="{682A6C37-7AB5-44DB-88E4-14C409F759E1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11" name="直接连接符 2">
              <a:extLst>
                <a:ext uri="{FF2B5EF4-FFF2-40B4-BE49-F238E27FC236}">
                  <a16:creationId xmlns:a16="http://schemas.microsoft.com/office/drawing/2014/main" id="{4F7C56EF-5A52-4347-A966-07570ED911DE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3">
              <a:extLst>
                <a:ext uri="{FF2B5EF4-FFF2-40B4-BE49-F238E27FC236}">
                  <a16:creationId xmlns:a16="http://schemas.microsoft.com/office/drawing/2014/main" id="{95F078DF-033A-4585-AB2F-9105BEBBFF9E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13" name="椭圆 22">
                <a:extLst>
                  <a:ext uri="{FF2B5EF4-FFF2-40B4-BE49-F238E27FC236}">
                    <a16:creationId xmlns:a16="http://schemas.microsoft.com/office/drawing/2014/main" id="{F2ADD9F0-3B28-4C88-A3C6-E94ADD5E098E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23">
                <a:extLst>
                  <a:ext uri="{FF2B5EF4-FFF2-40B4-BE49-F238E27FC236}">
                    <a16:creationId xmlns:a16="http://schemas.microsoft.com/office/drawing/2014/main" id="{C85E0347-8207-4C72-A887-97EEB990899D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E8B562EB-B190-42D0-8ADE-4AA0C97C9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64" y="2349861"/>
            <a:ext cx="10347888" cy="300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3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669D44FC-560E-480C-B52A-499742E7AADF}"/>
              </a:ext>
            </a:extLst>
          </p:cNvPr>
          <p:cNvGrpSpPr/>
          <p:nvPr/>
        </p:nvGrpSpPr>
        <p:grpSpPr>
          <a:xfrm>
            <a:off x="1540915" y="1595704"/>
            <a:ext cx="9110169" cy="4736544"/>
            <a:chOff x="1540915" y="1595704"/>
            <a:chExt cx="9110169" cy="4736544"/>
          </a:xfrm>
        </p:grpSpPr>
        <p:pic>
          <p:nvPicPr>
            <p:cNvPr id="38" name="圖片 16">
              <a:extLst>
                <a:ext uri="{FF2B5EF4-FFF2-40B4-BE49-F238E27FC236}">
                  <a16:creationId xmlns:a16="http://schemas.microsoft.com/office/drawing/2014/main" id="{7B1FB58A-872D-4E9E-B816-6691CABA4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60" t="18492" r="8585" b="14233"/>
            <a:stretch>
              <a:fillRect/>
            </a:stretch>
          </p:blipFill>
          <p:spPr bwMode="auto">
            <a:xfrm>
              <a:off x="1540915" y="1595704"/>
              <a:ext cx="9110169" cy="4736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4E850E5-F8F5-4ED2-80ED-42AF3C4F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280" y="4421080"/>
              <a:ext cx="2546792" cy="1313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8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0743" y="1070879"/>
            <a:ext cx="357051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C</a:t>
            </a:r>
            <a:endParaRPr lang="zh-CN" altLang="en-US" sz="28700" dirty="0">
              <a:solidFill>
                <a:schemeClr val="tx1">
                  <a:lumMod val="85000"/>
                  <a:lumOff val="1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7923" y="3002178"/>
            <a:ext cx="3196155" cy="646331"/>
          </a:xfrm>
          <a:prstGeom prst="rect">
            <a:avLst/>
          </a:prstGeom>
          <a:solidFill>
            <a:srgbClr val="EFEFEF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47408" y="4722956"/>
            <a:ext cx="3697184" cy="45890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過程、研究內容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56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2" accel="6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4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FDE7E9B5-BFC6-4F7D-9E3D-24D128EF2FBA}"/>
              </a:ext>
            </a:extLst>
          </p:cNvPr>
          <p:cNvSpPr/>
          <p:nvPr/>
        </p:nvSpPr>
        <p:spPr>
          <a:xfrm>
            <a:off x="983399" y="1970012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55B84B3-D059-4BD9-ABAF-295BD009D940}"/>
              </a:ext>
            </a:extLst>
          </p:cNvPr>
          <p:cNvCxnSpPr>
            <a:stCxn id="2" idx="6"/>
          </p:cNvCxnSpPr>
          <p:nvPr/>
        </p:nvCxnSpPr>
        <p:spPr>
          <a:xfrm>
            <a:off x="1788617" y="2372621"/>
            <a:ext cx="468781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oval" w="lg" len="lg"/>
          </a:ln>
          <a:effectLst/>
        </p:spPr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DD8D518A-3B8D-4795-AC8C-55090EAA69E1}"/>
              </a:ext>
            </a:extLst>
          </p:cNvPr>
          <p:cNvSpPr/>
          <p:nvPr/>
        </p:nvSpPr>
        <p:spPr>
          <a:xfrm>
            <a:off x="983399" y="3289786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B8AB2FA-C305-44D7-8CFA-27DFEB9D20B5}"/>
              </a:ext>
            </a:extLst>
          </p:cNvPr>
          <p:cNvCxnSpPr>
            <a:stCxn id="4" idx="6"/>
          </p:cNvCxnSpPr>
          <p:nvPr/>
        </p:nvCxnSpPr>
        <p:spPr>
          <a:xfrm>
            <a:off x="1788617" y="3692395"/>
            <a:ext cx="468781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oval" w="lg" len="lg"/>
          </a:ln>
          <a:effectLst/>
        </p:spPr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EED27EC4-9144-4B45-B2EA-33D33383AED6}"/>
              </a:ext>
            </a:extLst>
          </p:cNvPr>
          <p:cNvSpPr/>
          <p:nvPr/>
        </p:nvSpPr>
        <p:spPr>
          <a:xfrm>
            <a:off x="983399" y="4805934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03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8C1C83-BF35-4700-AAAD-063D2C23769E}"/>
              </a:ext>
            </a:extLst>
          </p:cNvPr>
          <p:cNvCxnSpPr>
            <a:stCxn id="8" idx="6"/>
          </p:cNvCxnSpPr>
          <p:nvPr/>
        </p:nvCxnSpPr>
        <p:spPr>
          <a:xfrm>
            <a:off x="1788617" y="5208543"/>
            <a:ext cx="468781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 w="lg" len="lg"/>
          </a:ln>
          <a:effectLst/>
        </p:spPr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60D848EC-BE3D-4273-9C01-A422FB9B1F11}"/>
              </a:ext>
            </a:extLst>
          </p:cNvPr>
          <p:cNvSpPr/>
          <p:nvPr/>
        </p:nvSpPr>
        <p:spPr>
          <a:xfrm>
            <a:off x="6259065" y="1961566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04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327E55E-9C23-4C4F-9BBC-66477DDA1FB2}"/>
              </a:ext>
            </a:extLst>
          </p:cNvPr>
          <p:cNvCxnSpPr>
            <a:stCxn id="10" idx="6"/>
          </p:cNvCxnSpPr>
          <p:nvPr/>
        </p:nvCxnSpPr>
        <p:spPr>
          <a:xfrm>
            <a:off x="7064283" y="2364175"/>
            <a:ext cx="468781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 w="lg" len="lg"/>
          </a:ln>
          <a:effectLst/>
        </p:spPr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3C60100B-3DF4-4F26-BD72-A6161BE44265}"/>
              </a:ext>
            </a:extLst>
          </p:cNvPr>
          <p:cNvSpPr/>
          <p:nvPr/>
        </p:nvSpPr>
        <p:spPr>
          <a:xfrm>
            <a:off x="6259065" y="3426072"/>
            <a:ext cx="805218" cy="805218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05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F20B79D-C4D3-4CB6-85FC-4510C703A93F}"/>
              </a:ext>
            </a:extLst>
          </p:cNvPr>
          <p:cNvCxnSpPr>
            <a:stCxn id="12" idx="6"/>
          </p:cNvCxnSpPr>
          <p:nvPr/>
        </p:nvCxnSpPr>
        <p:spPr>
          <a:xfrm>
            <a:off x="7064283" y="3828681"/>
            <a:ext cx="468781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 w="lg" len="lg"/>
          </a:ln>
          <a:effectLst/>
        </p:spPr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DA41C4A-7131-4D71-BA18-3FA8656ABED8}"/>
              </a:ext>
            </a:extLst>
          </p:cNvPr>
          <p:cNvGrpSpPr/>
          <p:nvPr/>
        </p:nvGrpSpPr>
        <p:grpSpPr>
          <a:xfrm>
            <a:off x="2356400" y="2025621"/>
            <a:ext cx="3551959" cy="582135"/>
            <a:chOff x="2136461" y="1993722"/>
            <a:chExt cx="3551959" cy="58213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C76619-5CF3-4512-BBCE-4A8D3A53D22D}"/>
                </a:ext>
              </a:extLst>
            </p:cNvPr>
            <p:cNvSpPr txBox="1"/>
            <p:nvPr/>
          </p:nvSpPr>
          <p:spPr>
            <a:xfrm>
              <a:off x="2136462" y="2280712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+mn-lt"/>
                </a:rPr>
                <a:t>Kinect</a:t>
              </a:r>
              <a:r>
                <a:rPr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+mn-lt"/>
                </a:rPr>
                <a:t>攝影機，彩度與深度資訊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6149DDD-5420-4549-857F-40E5FCDCB9E3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獲取影像來源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ED82E1-1F8B-41EE-8AA6-56EE223DD9F5}"/>
              </a:ext>
            </a:extLst>
          </p:cNvPr>
          <p:cNvGrpSpPr/>
          <p:nvPr/>
        </p:nvGrpSpPr>
        <p:grpSpPr>
          <a:xfrm>
            <a:off x="2356400" y="3411754"/>
            <a:ext cx="3551959" cy="584211"/>
            <a:chOff x="2136461" y="1993722"/>
            <a:chExt cx="3551959" cy="58421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A2F0AB0-A5E1-48CB-8A0C-1CFFCD2C662F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YOLO</a:t>
              </a:r>
              <a:r>
                <a:rPr kumimoji="1"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演算法的捲積神經網路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DC36748-6881-4604-BB95-878DE6399D96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尋找二維物品在圖片中的位置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344FE4C-BA60-45D1-B818-CCC2AF5CD630}"/>
              </a:ext>
            </a:extLst>
          </p:cNvPr>
          <p:cNvGrpSpPr/>
          <p:nvPr/>
        </p:nvGrpSpPr>
        <p:grpSpPr>
          <a:xfrm>
            <a:off x="2380976" y="4829644"/>
            <a:ext cx="3551959" cy="582929"/>
            <a:chOff x="2136461" y="1993722"/>
            <a:chExt cx="3551959" cy="582929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01889DF-3F96-4CBF-8B73-A85BB8973E79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3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GQCNN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1BC584-E963-47C1-9F0B-C257B36821A8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物品夾取點的訓練及測試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9D34E75-D391-4B1E-99E9-1BA5E3688292}"/>
              </a:ext>
            </a:extLst>
          </p:cNvPr>
          <p:cNvGrpSpPr/>
          <p:nvPr/>
        </p:nvGrpSpPr>
        <p:grpSpPr>
          <a:xfrm>
            <a:off x="7656642" y="2051635"/>
            <a:ext cx="3551959" cy="584211"/>
            <a:chOff x="2136461" y="1993722"/>
            <a:chExt cx="3551959" cy="58421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68BC6FE-AE77-431C-8823-63D9C52206AA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數學公式轉換、實測校正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5F1C7C7-8028-46C3-A47F-7159159F9FE9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空間座標轉換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6B9D7E4-CCC4-4D3F-BBF7-A9C7D7ECF73C}"/>
              </a:ext>
            </a:extLst>
          </p:cNvPr>
          <p:cNvGrpSpPr/>
          <p:nvPr/>
        </p:nvGrpSpPr>
        <p:grpSpPr>
          <a:xfrm>
            <a:off x="7656642" y="3437768"/>
            <a:ext cx="3551959" cy="584211"/>
            <a:chOff x="2136461" y="1993722"/>
            <a:chExt cx="3551959" cy="584211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238CFA9-7589-4CD6-B74F-67CE8491E992}"/>
                </a:ext>
              </a:extLst>
            </p:cNvPr>
            <p:cNvSpPr txBox="1"/>
            <p:nvPr/>
          </p:nvSpPr>
          <p:spPr>
            <a:xfrm>
              <a:off x="2136462" y="2282788"/>
              <a:ext cx="355195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kumimoji="1"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Putty</a:t>
              </a:r>
              <a:r>
                <a:rPr kumimoji="1"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kumimoji="1" lang="en-US" altLang="zh-TW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TCP</a:t>
              </a:r>
              <a:r>
                <a:rPr kumimoji="1" lang="zh-TW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通訊協定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6FD9839-4130-4B67-A38A-C613547B11F7}"/>
                </a:ext>
              </a:extLst>
            </p:cNvPr>
            <p:cNvSpPr txBox="1"/>
            <p:nvPr/>
          </p:nvSpPr>
          <p:spPr>
            <a:xfrm>
              <a:off x="2136461" y="1993722"/>
              <a:ext cx="3551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電腦與手臂的通訊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32" name="TextBox 76">
            <a:extLst>
              <a:ext uri="{FF2B5EF4-FFF2-40B4-BE49-F238E27FC236}">
                <a16:creationId xmlns:a16="http://schemas.microsoft.com/office/drawing/2014/main" id="{7BF05A58-8E49-4695-95E2-2F78DE60F342}"/>
              </a:ext>
            </a:extLst>
          </p:cNvPr>
          <p:cNvSpPr txBox="1"/>
          <p:nvPr/>
        </p:nvSpPr>
        <p:spPr>
          <a:xfrm>
            <a:off x="912693" y="525752"/>
            <a:ext cx="304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研究方法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33" name="组合 4">
            <a:extLst>
              <a:ext uri="{FF2B5EF4-FFF2-40B4-BE49-F238E27FC236}">
                <a16:creationId xmlns:a16="http://schemas.microsoft.com/office/drawing/2014/main" id="{E32B3113-6582-45FA-90FF-2DB33B751A2D}"/>
              </a:ext>
            </a:extLst>
          </p:cNvPr>
          <p:cNvGrpSpPr/>
          <p:nvPr/>
        </p:nvGrpSpPr>
        <p:grpSpPr>
          <a:xfrm>
            <a:off x="869096" y="1155063"/>
            <a:ext cx="10453806" cy="72000"/>
            <a:chOff x="862209" y="5186847"/>
            <a:chExt cx="10453806" cy="72000"/>
          </a:xfrm>
        </p:grpSpPr>
        <p:cxnSp>
          <p:nvCxnSpPr>
            <p:cNvPr id="34" name="直接连接符 2">
              <a:extLst>
                <a:ext uri="{FF2B5EF4-FFF2-40B4-BE49-F238E27FC236}">
                  <a16:creationId xmlns:a16="http://schemas.microsoft.com/office/drawing/2014/main" id="{D4E8BCDA-AB95-4467-9C2F-225DAE039CA8}"/>
                </a:ext>
              </a:extLst>
            </p:cNvPr>
            <p:cNvCxnSpPr/>
            <p:nvPr/>
          </p:nvCxnSpPr>
          <p:spPr>
            <a:xfrm>
              <a:off x="933177" y="5226056"/>
              <a:ext cx="1032700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">
              <a:extLst>
                <a:ext uri="{FF2B5EF4-FFF2-40B4-BE49-F238E27FC236}">
                  <a16:creationId xmlns:a16="http://schemas.microsoft.com/office/drawing/2014/main" id="{9EF2A3BF-52D5-4F15-988B-561A167399EA}"/>
                </a:ext>
              </a:extLst>
            </p:cNvPr>
            <p:cNvGrpSpPr/>
            <p:nvPr/>
          </p:nvGrpSpPr>
          <p:grpSpPr>
            <a:xfrm>
              <a:off x="862209" y="5186847"/>
              <a:ext cx="10453806" cy="72000"/>
              <a:chOff x="862209" y="5186847"/>
              <a:chExt cx="10453806" cy="72000"/>
            </a:xfrm>
          </p:grpSpPr>
          <p:sp>
            <p:nvSpPr>
              <p:cNvPr id="36" name="椭圆 22">
                <a:extLst>
                  <a:ext uri="{FF2B5EF4-FFF2-40B4-BE49-F238E27FC236}">
                    <a16:creationId xmlns:a16="http://schemas.microsoft.com/office/drawing/2014/main" id="{16BFCB9F-3979-42DB-9F0C-32250ECE29E5}"/>
                  </a:ext>
                </a:extLst>
              </p:cNvPr>
              <p:cNvSpPr/>
              <p:nvPr/>
            </p:nvSpPr>
            <p:spPr>
              <a:xfrm>
                <a:off x="862209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23">
                <a:extLst>
                  <a:ext uri="{FF2B5EF4-FFF2-40B4-BE49-F238E27FC236}">
                    <a16:creationId xmlns:a16="http://schemas.microsoft.com/office/drawing/2014/main" id="{733856DC-B9B8-4E1A-A70A-65E504BB9178}"/>
                  </a:ext>
                </a:extLst>
              </p:cNvPr>
              <p:cNvSpPr/>
              <p:nvPr/>
            </p:nvSpPr>
            <p:spPr>
              <a:xfrm>
                <a:off x="11244015" y="5186847"/>
                <a:ext cx="72000" cy="72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202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10" grpId="0" animBg="1"/>
      <p:bldP spid="12" grpId="0" animBg="1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961</Words>
  <Application>Microsoft Office PowerPoint</Application>
  <PresentationFormat>寬螢幕</PresentationFormat>
  <Paragraphs>137</Paragraphs>
  <Slides>25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41" baseType="lpstr">
      <vt:lpstr>微软雅黑</vt:lpstr>
      <vt:lpstr>黑体</vt:lpstr>
      <vt:lpstr>宋体</vt:lpstr>
      <vt:lpstr>华文细黑</vt:lpstr>
      <vt:lpstr>思源黑体 CN Bold</vt:lpstr>
      <vt:lpstr>思源黑体 CN Heavy</vt:lpstr>
      <vt:lpstr>思源黑体 CN Light</vt:lpstr>
      <vt:lpstr>思源黑体 CN Normal</vt:lpstr>
      <vt:lpstr>微软雅黑 Light</vt:lpstr>
      <vt:lpstr>微軟正黑體</vt:lpstr>
      <vt:lpstr>新細明體</vt:lpstr>
      <vt:lpstr>標楷體</vt:lpstr>
      <vt:lpstr>Arial</vt:lpstr>
      <vt:lpstr>Calibri</vt:lpstr>
      <vt:lpstr>Sitka Text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ger Chi</cp:lastModifiedBy>
  <cp:revision>116</cp:revision>
  <dcterms:created xsi:type="dcterms:W3CDTF">2018-09-11T09:25:09Z</dcterms:created>
  <dcterms:modified xsi:type="dcterms:W3CDTF">2021-02-17T08:01:10Z</dcterms:modified>
</cp:coreProperties>
</file>